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slides/slide11.xml" ContentType="application/vnd.openxmlformats-officedocument.presentationml.slide+xml"/>
  <Override PartName="/ppt/slideLayouts/slideLayout6.xml" ContentType="application/vnd.openxmlformats-officedocument.presentationml.slideLayout+xml"/>
  <Override PartName="/docProps/core.xml" ContentType="application/vnd.openxmlformats-package.core-propertie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56" r:id="rId19"/>
    <p:sldId id="258" r:id="rId20"/>
    <p:sldId id="257" r:id="rId21"/>
    <p:sldId id="259" r:id="rId22"/>
    <p:sldId id="260" r:id="rId23"/>
    <p:sldId id="261" r:id="rId24"/>
    <p:sldId id="262" r:id="rId25"/>
    <p:sldId id="280" r:id="rId26"/>
    <p:sldId id="282" r:id="rId27"/>
    <p:sldId id="283" r:id="rId28"/>
    <p:sldId id="284" r:id="rId29"/>
    <p:sldId id="28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52" autoAdjust="0"/>
    <p:restoredTop sz="98302" autoAdjust="0"/>
  </p:normalViewPr>
  <p:slideViewPr>
    <p:cSldViewPr snapToGrid="0" snapToObjects="1">
      <p:cViewPr>
        <p:scale>
          <a:sx n="134" d="100"/>
          <a:sy n="134" d="100"/>
        </p:scale>
        <p:origin x="-144" y="784"/>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manualLayout>
          <c:layoutTarget val="inner"/>
          <c:xMode val="edge"/>
          <c:yMode val="edge"/>
          <c:x val="0.106905074365704"/>
          <c:y val="0.0560301837270341"/>
          <c:w val="0.700207349081364"/>
          <c:h val="0.798225065616798"/>
        </c:manualLayout>
      </c:layout>
      <c:barChart>
        <c:barDir val="col"/>
        <c:grouping val="clustered"/>
        <c:ser>
          <c:idx val="0"/>
          <c:order val="0"/>
          <c:tx>
            <c:v>wait time</c:v>
          </c:tx>
          <c:val>
            <c:numRef>
              <c:f>Sheet1!$B$108:$B$116</c:f>
              <c:numCache>
                <c:formatCode>General</c:formatCode>
                <c:ptCount val="9"/>
                <c:pt idx="0">
                  <c:v>198.0</c:v>
                </c:pt>
                <c:pt idx="1">
                  <c:v>147.0</c:v>
                </c:pt>
                <c:pt idx="2">
                  <c:v>94.0</c:v>
                </c:pt>
                <c:pt idx="3">
                  <c:v>174.0</c:v>
                </c:pt>
                <c:pt idx="4">
                  <c:v>48.0</c:v>
                </c:pt>
                <c:pt idx="5">
                  <c:v>136.0</c:v>
                </c:pt>
                <c:pt idx="6">
                  <c:v>89.0</c:v>
                </c:pt>
                <c:pt idx="7">
                  <c:v>196.0</c:v>
                </c:pt>
                <c:pt idx="8">
                  <c:v>353.0</c:v>
                </c:pt>
              </c:numCache>
            </c:numRef>
          </c:val>
        </c:ser>
        <c:ser>
          <c:idx val="1"/>
          <c:order val="1"/>
          <c:tx>
            <c:v>run time</c:v>
          </c:tx>
          <c:val>
            <c:numRef>
              <c:f>Sheet1!$C$108:$C$116</c:f>
              <c:numCache>
                <c:formatCode>General</c:formatCode>
                <c:ptCount val="9"/>
                <c:pt idx="0">
                  <c:v>245.0</c:v>
                </c:pt>
                <c:pt idx="1">
                  <c:v>257.0</c:v>
                </c:pt>
                <c:pt idx="2">
                  <c:v>259.0</c:v>
                </c:pt>
                <c:pt idx="3">
                  <c:v>237.0</c:v>
                </c:pt>
                <c:pt idx="4">
                  <c:v>248.0</c:v>
                </c:pt>
                <c:pt idx="5">
                  <c:v>251.0</c:v>
                </c:pt>
                <c:pt idx="6">
                  <c:v>250.0</c:v>
                </c:pt>
                <c:pt idx="7">
                  <c:v>243.0</c:v>
                </c:pt>
                <c:pt idx="8">
                  <c:v>246.0</c:v>
                </c:pt>
              </c:numCache>
            </c:numRef>
          </c:val>
        </c:ser>
        <c:axId val="492048264"/>
        <c:axId val="492736328"/>
      </c:barChart>
      <c:catAx>
        <c:axId val="492048264"/>
        <c:scaling>
          <c:orientation val="minMax"/>
        </c:scaling>
        <c:axPos val="b"/>
        <c:title>
          <c:tx>
            <c:rich>
              <a:bodyPr/>
              <a:lstStyle/>
              <a:p>
                <a:pPr>
                  <a:defRPr/>
                </a:pPr>
                <a:r>
                  <a:rPr lang="en-US"/>
                  <a:t>Run Number </a:t>
                </a:r>
              </a:p>
            </c:rich>
          </c:tx>
          <c:layout/>
        </c:title>
        <c:tickLblPos val="nextTo"/>
        <c:crossAx val="492736328"/>
        <c:crosses val="autoZero"/>
        <c:auto val="1"/>
        <c:lblAlgn val="ctr"/>
        <c:lblOffset val="100"/>
      </c:catAx>
      <c:valAx>
        <c:axId val="492736328"/>
        <c:scaling>
          <c:orientation val="minMax"/>
        </c:scaling>
        <c:axPos val="l"/>
        <c:majorGridlines/>
        <c:title>
          <c:tx>
            <c:rich>
              <a:bodyPr rot="-5400000" vert="horz"/>
              <a:lstStyle/>
              <a:p>
                <a:pPr>
                  <a:defRPr/>
                </a:pPr>
                <a:r>
                  <a:rPr lang="en-US"/>
                  <a:t>Time (min)</a:t>
                </a:r>
              </a:p>
            </c:rich>
          </c:tx>
          <c:layout/>
        </c:title>
        <c:numFmt formatCode="General" sourceLinked="1"/>
        <c:tickLblPos val="nextTo"/>
        <c:crossAx val="492048264"/>
        <c:crosses val="autoZero"/>
        <c:crossBetween val="between"/>
      </c:valAx>
    </c:plotArea>
    <c:legend>
      <c:legendPos val="r"/>
      <c:layout/>
    </c:legend>
    <c:plotVisOnly val="1"/>
    <c:dispBlanksAs val="gap"/>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10/31/11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4472683"/>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87208871"/>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18</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9360488"/>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39338963"/>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854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10/31/11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10/31/11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10/31/11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1446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10/31/11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9.emf"/><Relationship Id="rId5" Type="http://schemas.microsoft.com/office/2007/relationships/media" Target="file://localhost/Users/NICS/Desktop/VIDEO_1_16-yeast-positions.mpg" TargetMode="External"/><Relationship Id="rId6" Type="http://schemas.openxmlformats.org/officeDocument/2006/relationships/image" Target="../media/image15.png"/><Relationship Id="rId1" Type="http://schemas.openxmlformats.org/officeDocument/2006/relationships/video" Target="NULL" TargetMode="Externa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microsoft.com/office/2007/relationships/media" Target="file://localhost/Users/NICS/Desktop/VIDEO_2_chr01.hp3.3.all.mpg" TargetMode="External"/><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9.emf"/><Relationship Id="rId1" Type="http://schemas.openxmlformats.org/officeDocument/2006/relationships/video" Target="NULL" TargetMode="Externa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4" Type="http://schemas.openxmlformats.org/officeDocument/2006/relationships/hyperlink" Target="http://dare.cct.lsu.edu/" TargetMode="External"/><Relationship Id="rId1" Type="http://schemas.openxmlformats.org/officeDocument/2006/relationships/slideLayout" Target="../slideLayouts/slideLayout13.xml"/><Relationship Id="rId2" Type="http://schemas.openxmlformats.org/officeDocument/2006/relationships/hyperlink" Target="http://www.saga-project.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6850"/>
            <a:ext cx="8229600" cy="1143000"/>
          </a:xfrm>
        </p:spPr>
        <p:txBody>
          <a:bodyPr/>
          <a:lstStyle/>
          <a:p>
            <a:r>
              <a:rPr lang="en-US" dirty="0" smtClean="0"/>
              <a:t>Perpetual SAGA Demo on XSEDE</a:t>
            </a:r>
            <a:endParaRPr lang="en-US" dirty="0"/>
          </a:p>
        </p:txBody>
      </p:sp>
      <p:pic>
        <p:nvPicPr>
          <p:cNvPr id="3074"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69467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FutureGrid</a:t>
            </a:r>
            <a:r>
              <a:rPr lang="en-US" dirty="0" smtClean="0"/>
              <a:t> &amp; OGF-GIN </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1764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67420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3916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777563" y="3252928"/>
            <a:ext cx="3810000" cy="27051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0272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2"/>
          <a:srcRect t="-10678" b="-10678"/>
          <a:stretch>
            <a:fillRect/>
          </a:stretch>
        </p:blipFill>
        <p:spPr>
          <a:xfrm>
            <a:off x="661548" y="1417638"/>
            <a:ext cx="7966954" cy="460888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8058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17959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Thomas Bishop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/XSED 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70574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blipFill dpi="0" rotWithShape="0">
                  <a:blip/>
                  <a:srcRect l="10373"/>
                  <a:stretch>
                    <a:fillRect/>
                  </a:stretch>
                </a:blip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360">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blipFill dpi="0" rotWithShape="0">
                  <a:blip/>
                  <a:srcRect b="21776"/>
                  <a:stretch>
                    <a:fillRect/>
                  </a:stretch>
                </a:blip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371506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p:nvPr>
            <p:ph idx="1"/>
            <a:videoFile r:link="rId1"/>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link="rId5"/>
              </p:ext>
            </p:extLst>
          </p:nvPr>
        </p:nvPicPr>
        <p:blipFill>
          <a:blip r:embed="rId6"/>
          <a:stretch>
            <a:fillRect/>
          </a:stretch>
        </p:blipFill>
        <p:spPr>
          <a:xfrm>
            <a:off x="1034775" y="1048953"/>
            <a:ext cx="6836313" cy="568231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42788294"/>
              </p:ext>
            </p:extLst>
          </p:nvPr>
        </p:nvGraphicFramePr>
        <p:xfrm>
          <a:off x="775453" y="1140805"/>
          <a:ext cx="7434952" cy="3610985"/>
        </p:xfrm>
        <a:graphic>
          <a:graphicData uri="http://schemas.openxmlformats.org/presentationml/2006/ole">
            <p:oleObj spid="_x0000_s1040" name="Acrobat Document" r:id="rId3" imgW="7467600" imgH="3911600" progId="">
              <p:embed/>
            </p:oleObj>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5"/>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37391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09186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1"/>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link="rId4"/>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By our count:</a:t>
            </a:r>
            <a:r>
              <a:rPr lang="en-US" dirty="0" smtClean="0"/>
              <a:t> ~200 </a:t>
            </a:r>
            <a:r>
              <a:rPr lang="en-US" dirty="0" smtClean="0"/>
              <a:t>Replica Exchange papers a </a:t>
            </a:r>
            <a:r>
              <a:rPr lang="en-US" dirty="0" smtClean="0"/>
              <a:t>year; even more </a:t>
            </a:r>
            <a:r>
              <a:rPr lang="en-US" dirty="0" err="1" smtClean="0"/>
              <a:t>enemble</a:t>
            </a:r>
            <a:r>
              <a:rPr lang="en-US" dirty="0" smtClean="0"/>
              <a:t> MD </a:t>
            </a:r>
            <a:r>
              <a:rPr lang="en-US" dirty="0" smtClean="0"/>
              <a:t>users</a:t>
            </a:r>
            <a:endParaRPr lang="en-US" dirty="0" smtClean="0"/>
          </a:p>
          <a:p>
            <a:r>
              <a:rPr lang="en-US" dirty="0" smtClean="0"/>
              <a:t>A science gateway to support a decent portion</a:t>
            </a:r>
            <a:r>
              <a:rPr lang="en-US" dirty="0" smtClean="0"/>
              <a:t> (</a:t>
            </a:r>
            <a:r>
              <a:rPr lang="en-US" dirty="0" err="1" smtClean="0"/>
              <a:t>i</a:t>
            </a:r>
            <a:r>
              <a:rPr lang="en-US" dirty="0" smtClean="0"/>
              <a:t>) Ensemble </a:t>
            </a:r>
            <a:r>
              <a:rPr lang="en-US" dirty="0" smtClean="0"/>
              <a:t>MD Users, (ii) </a:t>
            </a:r>
            <a:r>
              <a:rPr lang="en-US" dirty="0" smtClean="0"/>
              <a:t>replica </a:t>
            </a:r>
            <a:r>
              <a:rPr lang="en-US" dirty="0" smtClean="0"/>
              <a:t>exchange users is not a bad idea</a:t>
            </a:r>
          </a:p>
          <a:p>
            <a:r>
              <a:rPr lang="en-US" dirty="0" smtClean="0"/>
              <a:t>Build 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5760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sp>
        <p:nvSpPr>
          <p:cNvPr id="6" name="Content Placeholder 5"/>
          <p:cNvSpPr>
            <a:spLocks noGrp="1"/>
          </p:cNvSpPr>
          <p:nvPr>
            <p:ph sz="half" idx="2"/>
          </p:nvPr>
        </p:nvSpPr>
        <p:spPr/>
        <p:txBody>
          <a:bodyPr/>
          <a:lstStyle/>
          <a:p>
            <a:endParaRPr lang="en-US"/>
          </a:p>
        </p:txBody>
      </p:sp>
      <p:pic>
        <p:nvPicPr>
          <p:cNvPr id="1028" name="Picture 4" descr="DARE"/>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44545" y="1651599"/>
            <a:ext cx="4599455" cy="431154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 y="4600378"/>
            <a:ext cx="4803056" cy="1050889"/>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8719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76015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73344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Users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Dr. Jong-Hyun Ham, Assistant Professor, Plant Pathology and Crop Physiology, LSU/</a:t>
            </a:r>
            <a:r>
              <a:rPr lang="en-US" dirty="0" err="1"/>
              <a:t>AgCenter</a:t>
            </a:r>
            <a:endParaRPr lang="en-US" dirty="0"/>
          </a:p>
          <a:p>
            <a:r>
              <a:rPr lang="en-US" dirty="0" smtClean="0"/>
              <a:t>Dr</a:t>
            </a:r>
            <a:r>
              <a:rPr lang="en-US" dirty="0"/>
              <a:t>.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07880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071415" y="3631231"/>
            <a:ext cx="4761116" cy="3084600"/>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7049666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p:txBody>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 support was requested to support the infrastructure, dedicated infrastructure developer time was allocated</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Infrastructure </a:t>
            </a:r>
            <a:r>
              <a:rPr lang="en-US" dirty="0" smtClean="0">
                <a:solidFill>
                  <a:schemeClr val="accent3"/>
                </a:solidFill>
              </a:rPr>
              <a:t>Developers</a:t>
            </a:r>
            <a:r>
              <a:rPr lang="en-US" dirty="0" smtClean="0"/>
              <a:t>:</a:t>
            </a:r>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p>
          <a:p>
            <a:r>
              <a:rPr lang="en-US" dirty="0" smtClean="0">
                <a:solidFill>
                  <a:schemeClr val="tx2">
                    <a:lumMod val="60000"/>
                    <a:lumOff val="40000"/>
                  </a:schemeClr>
                </a:solidFill>
              </a:rPr>
              <a:t>Consultants</a:t>
            </a:r>
            <a:r>
              <a:rPr lang="en-US" dirty="0" smtClean="0"/>
              <a:t>:</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Package </a:t>
            </a:r>
            <a:r>
              <a:rPr lang="en-US" dirty="0" smtClean="0">
                <a:solidFill>
                  <a:schemeClr val="accent2"/>
                </a:solidFill>
              </a:rPr>
              <a:t>version</a:t>
            </a:r>
            <a:r>
              <a:rPr lang="en-US" dirty="0" smtClean="0"/>
              <a:t> issues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NSF-XD</a:t>
            </a:r>
          </a:p>
        </p:txBody>
      </p:sp>
      <p:pic>
        <p:nvPicPr>
          <p:cNvPr id="6" name="Content Placeholder 3" descr="bigpicture.png"/>
          <p:cNvPicPr>
            <a:picLocks noChangeAspect="1"/>
          </p:cNvPicPr>
          <p:nvPr/>
        </p:nvPicPr>
        <p:blipFill>
          <a:blip r:embed="rId2"/>
          <a:srcRect t="-46344" b="-46344"/>
          <a:stretch>
            <a:fillRect/>
          </a:stretch>
        </p:blipFill>
        <p:spPr>
          <a:xfrm>
            <a:off x="541162" y="2083984"/>
            <a:ext cx="7966954" cy="5400419"/>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1109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This is NOT new software </a:t>
            </a:r>
            <a:endParaRPr lang="en-US" dirty="0"/>
          </a:p>
        </p:txBody>
      </p:sp>
      <p:sp>
        <p:nvSpPr>
          <p:cNvPr id="8" name="Content Placeholder 7"/>
          <p:cNvSpPr>
            <a:spLocks noGrp="1"/>
          </p:cNvSpPr>
          <p:nvPr>
            <p:ph idx="1"/>
          </p:nvPr>
        </p:nvSpPr>
        <p:spPr/>
        <p:txBody>
          <a:bodyPr>
            <a:normAutofit lnSpcReduction="10000"/>
          </a:bodyPr>
          <a:lstStyle/>
          <a:p>
            <a:r>
              <a:rPr lang="en-US" dirty="0" smtClean="0"/>
              <a:t>Most (if not all) of the infrastructure is </a:t>
            </a:r>
            <a:r>
              <a:rPr lang="en-US" dirty="0" smtClean="0">
                <a:solidFill>
                  <a:schemeClr val="accent2"/>
                </a:solidFill>
              </a:rPr>
              <a:t>tried and true</a:t>
            </a:r>
            <a:r>
              <a:rPr lang="en-US" dirty="0" smtClean="0"/>
              <a:t>, but not at extremely large scale</a:t>
            </a:r>
          </a:p>
          <a:p>
            <a:r>
              <a:rPr lang="en-US" dirty="0" smtClean="0"/>
              <a:t>But only for base capabilities; higher-level capabilities yet to be developed</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07433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43642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518</TotalTime>
  <Words>1730</Words>
  <Application>Microsoft Office PowerPoint</Application>
  <PresentationFormat>On-screen Show (4:3)</PresentationFormat>
  <Paragraphs>181</Paragraphs>
  <Slides>28</Slides>
  <Notes>7</Notes>
  <HiddenSlides>0</HiddenSlides>
  <MMClips>2</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Slide 4</vt:lpstr>
      <vt:lpstr>Context: Not Just An Interesting Use Case</vt:lpstr>
      <vt:lpstr>Challenges</vt:lpstr>
      <vt:lpstr>Simple Solution: SAGA</vt:lpstr>
      <vt:lpstr>This is NOT new software </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Slide 21</vt:lpstr>
      <vt:lpstr>Slide 22</vt:lpstr>
      <vt:lpstr>Slide 23</vt:lpstr>
      <vt:lpstr>DARE Science Gateway Framework</vt:lpstr>
      <vt:lpstr>DARE Infrastructure</vt:lpstr>
      <vt:lpstr>Work plan: where we are now</vt:lpstr>
      <vt:lpstr>References</vt:lpstr>
      <vt:lpstr>DARE Users</vt:lpstr>
    </vt:vector>
  </TitlesOfParts>
  <Company>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Shantenu Jha</cp:lastModifiedBy>
  <cp:revision>28</cp:revision>
  <dcterms:created xsi:type="dcterms:W3CDTF">2011-11-01T03:09:32Z</dcterms:created>
  <dcterms:modified xsi:type="dcterms:W3CDTF">2011-11-01T03:11:05Z</dcterms:modified>
</cp:coreProperties>
</file>